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notesMasterIdLst>
    <p:notesMasterId r:id="rId15"/>
  </p:notesMasterIdLst>
  <p:sldIdLst>
    <p:sldId id="256" r:id="rId2"/>
    <p:sldId id="257" r:id="rId3"/>
    <p:sldId id="258" r:id="rId4"/>
    <p:sldId id="259" r:id="rId5"/>
    <p:sldId id="260" r:id="rId6"/>
    <p:sldId id="262" r:id="rId7"/>
    <p:sldId id="261" r:id="rId8"/>
    <p:sldId id="263" r:id="rId9"/>
    <p:sldId id="264" r:id="rId10"/>
    <p:sldId id="265" r:id="rId11"/>
    <p:sldId id="268" r:id="rId12"/>
    <p:sldId id="266"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92" autoAdjust="0"/>
    <p:restoredTop sz="94660"/>
  </p:normalViewPr>
  <p:slideViewPr>
    <p:cSldViewPr snapToGrid="0">
      <p:cViewPr varScale="1">
        <p:scale>
          <a:sx n="68" d="100"/>
          <a:sy n="68" d="100"/>
        </p:scale>
        <p:origin x="-82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17672E-34B2-470E-AB95-940FE37587FE}" type="datetimeFigureOut">
              <a:rPr lang="en-GB" smtClean="0"/>
              <a:pPr/>
              <a:t>27/06/2019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B4EFC8-81CC-48B6-A791-E740AE3C6D08}" type="slidenum">
              <a:rPr lang="en-GB" smtClean="0"/>
              <a:pPr/>
              <a:t>‹#›</a:t>
            </a:fld>
            <a:endParaRPr lang="en-GB"/>
          </a:p>
        </p:txBody>
      </p:sp>
    </p:spTree>
    <p:extLst>
      <p:ext uri="{BB962C8B-B14F-4D97-AF65-F5344CB8AC3E}">
        <p14:creationId xmlns:p14="http://schemas.microsoft.com/office/powerpoint/2010/main" xmlns="" val="1571051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Change is a</a:t>
            </a:r>
            <a:r>
              <a:rPr lang="en-GB" baseline="0" dirty="0" smtClean="0"/>
              <a:t> very critical step in an organization that needs to improve production and manufacturing (Tidd &amp; Bessant, 2018). Change must occur in a conducive environment, and as such, both the management and employees must combine efforts in order to make  an impact on their organizations for improvement and success in everything they do. </a:t>
            </a:r>
            <a:endParaRPr lang="en-GB" dirty="0"/>
          </a:p>
        </p:txBody>
      </p:sp>
      <p:sp>
        <p:nvSpPr>
          <p:cNvPr id="4" name="Slide Number Placeholder 3"/>
          <p:cNvSpPr>
            <a:spLocks noGrp="1"/>
          </p:cNvSpPr>
          <p:nvPr>
            <p:ph type="sldNum" sz="quarter" idx="10"/>
          </p:nvPr>
        </p:nvSpPr>
        <p:spPr/>
        <p:txBody>
          <a:bodyPr/>
          <a:lstStyle/>
          <a:p>
            <a:fld id="{43B4EFC8-81CC-48B6-A791-E740AE3C6D08}" type="slidenum">
              <a:rPr lang="en-GB" smtClean="0"/>
              <a:pPr/>
              <a:t>2</a:t>
            </a:fld>
            <a:endParaRPr lang="en-GB"/>
          </a:p>
        </p:txBody>
      </p:sp>
    </p:spTree>
    <p:extLst>
      <p:ext uri="{BB962C8B-B14F-4D97-AF65-F5344CB8AC3E}">
        <p14:creationId xmlns:p14="http://schemas.microsoft.com/office/powerpoint/2010/main" xmlns="" val="1211928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Lack</a:t>
            </a:r>
            <a:r>
              <a:rPr lang="en-GB" baseline="0" dirty="0" smtClean="0"/>
              <a:t> of advanced technologies is one of the major pressures that threatens organizational success. According to </a:t>
            </a:r>
            <a:r>
              <a:rPr lang="pt-BR" baseline="0" dirty="0" smtClean="0"/>
              <a:t>Fernandez &amp; Rainey (2017), p</a:t>
            </a:r>
            <a:r>
              <a:rPr lang="en-GB" baseline="0" dirty="0" smtClean="0"/>
              <a:t>oor technologies lead to losses and wastage of time since many operations become stagnated. Organizations are also affected by pressures to ensure that standard corporate reputations and credibility with stakeholders. There is also pressure to ensure that management is flexible in order to ensure change is possible in the organization.</a:t>
            </a:r>
            <a:endParaRPr lang="en-GB" dirty="0"/>
          </a:p>
        </p:txBody>
      </p:sp>
      <p:sp>
        <p:nvSpPr>
          <p:cNvPr id="4" name="Slide Number Placeholder 3"/>
          <p:cNvSpPr>
            <a:spLocks noGrp="1"/>
          </p:cNvSpPr>
          <p:nvPr>
            <p:ph type="sldNum" sz="quarter" idx="10"/>
          </p:nvPr>
        </p:nvSpPr>
        <p:spPr/>
        <p:txBody>
          <a:bodyPr/>
          <a:lstStyle/>
          <a:p>
            <a:fld id="{43B4EFC8-81CC-48B6-A791-E740AE3C6D08}" type="slidenum">
              <a:rPr lang="en-GB" smtClean="0"/>
              <a:pPr/>
              <a:t>3</a:t>
            </a:fld>
            <a:endParaRPr lang="en-GB"/>
          </a:p>
        </p:txBody>
      </p:sp>
    </p:spTree>
    <p:extLst>
      <p:ext uri="{BB962C8B-B14F-4D97-AF65-F5344CB8AC3E}">
        <p14:creationId xmlns:p14="http://schemas.microsoft.com/office/powerpoint/2010/main" xmlns="" val="3065743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Bolman and Deal asserte</a:t>
            </a:r>
            <a:r>
              <a:rPr lang="en-GB" baseline="0" dirty="0" smtClean="0"/>
              <a:t>d </a:t>
            </a:r>
            <a:r>
              <a:rPr lang="en-GB" dirty="0" smtClean="0"/>
              <a:t>that leaders should look at and approach organisational issues from four perspectives, which they called “frames”</a:t>
            </a:r>
            <a:r>
              <a:rPr lang="en-GB" baseline="0" dirty="0" smtClean="0"/>
              <a:t> (</a:t>
            </a:r>
            <a:r>
              <a:rPr lang="en-GB" dirty="0" smtClean="0"/>
              <a:t>Kaufman,</a:t>
            </a:r>
            <a:r>
              <a:rPr lang="en-GB" baseline="0" dirty="0" smtClean="0"/>
              <a:t> </a:t>
            </a:r>
            <a:r>
              <a:rPr lang="en-GB" dirty="0" smtClean="0"/>
              <a:t>2017). In other words,</a:t>
            </a:r>
            <a:r>
              <a:rPr lang="en-GB" baseline="0" dirty="0" smtClean="0"/>
              <a:t> leaders should ensure that change in an organization touches all departments to ensure collective success. The model is successful since it uses an </a:t>
            </a:r>
            <a:r>
              <a:rPr lang="en-GB" baseline="0" dirty="0" err="1" smtClean="0"/>
              <a:t>indepth</a:t>
            </a:r>
            <a:r>
              <a:rPr lang="en-GB" baseline="0" dirty="0" smtClean="0"/>
              <a:t>-like approach. </a:t>
            </a:r>
            <a:endParaRPr lang="en-GB" dirty="0"/>
          </a:p>
        </p:txBody>
      </p:sp>
      <p:sp>
        <p:nvSpPr>
          <p:cNvPr id="4" name="Slide Number Placeholder 3"/>
          <p:cNvSpPr>
            <a:spLocks noGrp="1"/>
          </p:cNvSpPr>
          <p:nvPr>
            <p:ph type="sldNum" sz="quarter" idx="10"/>
          </p:nvPr>
        </p:nvSpPr>
        <p:spPr/>
        <p:txBody>
          <a:bodyPr/>
          <a:lstStyle/>
          <a:p>
            <a:fld id="{43B4EFC8-81CC-48B6-A791-E740AE3C6D08}" type="slidenum">
              <a:rPr lang="en-GB" smtClean="0"/>
              <a:pPr/>
              <a:t>4</a:t>
            </a:fld>
            <a:endParaRPr lang="en-GB"/>
          </a:p>
        </p:txBody>
      </p:sp>
    </p:spTree>
    <p:extLst>
      <p:ext uri="{BB962C8B-B14F-4D97-AF65-F5344CB8AC3E}">
        <p14:creationId xmlns:p14="http://schemas.microsoft.com/office/powerpoint/2010/main" xmlns="" val="2206377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Structure</a:t>
            </a:r>
            <a:r>
              <a:rPr lang="en-GB" baseline="0" dirty="0" smtClean="0"/>
              <a:t>, human resources, political and symbolic frames are all fundamental for change in an organization which needs to improve its levels of technology (Kaufman, 2017). It is important that a leader seek to understand how the model works, and as such, the model is effective when applied in an accommodating environment. </a:t>
            </a:r>
            <a:endParaRPr lang="en-GB" dirty="0"/>
          </a:p>
        </p:txBody>
      </p:sp>
      <p:sp>
        <p:nvSpPr>
          <p:cNvPr id="4" name="Slide Number Placeholder 3"/>
          <p:cNvSpPr>
            <a:spLocks noGrp="1"/>
          </p:cNvSpPr>
          <p:nvPr>
            <p:ph type="sldNum" sz="quarter" idx="10"/>
          </p:nvPr>
        </p:nvSpPr>
        <p:spPr/>
        <p:txBody>
          <a:bodyPr/>
          <a:lstStyle/>
          <a:p>
            <a:fld id="{43B4EFC8-81CC-48B6-A791-E740AE3C6D08}" type="slidenum">
              <a:rPr lang="en-GB" smtClean="0"/>
              <a:pPr/>
              <a:t>5</a:t>
            </a:fld>
            <a:endParaRPr lang="en-GB"/>
          </a:p>
        </p:txBody>
      </p:sp>
    </p:spTree>
    <p:extLst>
      <p:ext uri="{BB962C8B-B14F-4D97-AF65-F5344CB8AC3E}">
        <p14:creationId xmlns:p14="http://schemas.microsoft.com/office/powerpoint/2010/main" xmlns="" val="3455379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Leader</a:t>
            </a:r>
            <a:r>
              <a:rPr lang="en-GB" baseline="0" dirty="0" smtClean="0"/>
              <a:t>s in an organization should consult technological experts for them to gain insights and new ways to blend technology with production (Lewis, 2019). The leaders will also train leaders and employees in order to ensure that are in a good position of applying new technologies in the organization. Research is also important since it may enable an organization to compare past activities and approaches regarding the application of technology in different phases of the organization. Application is the last step which tends to encompass consulting, training and research with an intention to ensure more revenue.  </a:t>
            </a:r>
            <a:endParaRPr lang="en-GB" dirty="0"/>
          </a:p>
        </p:txBody>
      </p:sp>
      <p:sp>
        <p:nvSpPr>
          <p:cNvPr id="4" name="Slide Number Placeholder 3"/>
          <p:cNvSpPr>
            <a:spLocks noGrp="1"/>
          </p:cNvSpPr>
          <p:nvPr>
            <p:ph type="sldNum" sz="quarter" idx="10"/>
          </p:nvPr>
        </p:nvSpPr>
        <p:spPr/>
        <p:txBody>
          <a:bodyPr/>
          <a:lstStyle/>
          <a:p>
            <a:fld id="{43B4EFC8-81CC-48B6-A791-E740AE3C6D08}" type="slidenum">
              <a:rPr lang="en-GB" smtClean="0"/>
              <a:pPr/>
              <a:t>6</a:t>
            </a:fld>
            <a:endParaRPr lang="en-GB"/>
          </a:p>
        </p:txBody>
      </p:sp>
    </p:spTree>
    <p:extLst>
      <p:ext uri="{BB962C8B-B14F-4D97-AF65-F5344CB8AC3E}">
        <p14:creationId xmlns:p14="http://schemas.microsoft.com/office/powerpoint/2010/main" xmlns="" val="1253722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According</a:t>
            </a:r>
            <a:r>
              <a:rPr lang="en-GB" baseline="0" dirty="0" smtClean="0"/>
              <a:t> to Lewis (2019), </a:t>
            </a:r>
            <a:r>
              <a:rPr lang="en-GB" dirty="0" smtClean="0"/>
              <a:t>employee</a:t>
            </a:r>
            <a:r>
              <a:rPr lang="en-GB" baseline="0" dirty="0" smtClean="0"/>
              <a:t>s should be informed all the changes that are aimed at improving technology in daily operations in the organization. On the same note, it is essential to include all managers in the organization in order to complement change all employees should be involved. All employees should be advised on how to embrace technological changes for the benefit of improving performance. </a:t>
            </a:r>
            <a:endParaRPr lang="en-GB" dirty="0"/>
          </a:p>
        </p:txBody>
      </p:sp>
      <p:sp>
        <p:nvSpPr>
          <p:cNvPr id="4" name="Slide Number Placeholder 3"/>
          <p:cNvSpPr>
            <a:spLocks noGrp="1"/>
          </p:cNvSpPr>
          <p:nvPr>
            <p:ph type="sldNum" sz="quarter" idx="10"/>
          </p:nvPr>
        </p:nvSpPr>
        <p:spPr/>
        <p:txBody>
          <a:bodyPr/>
          <a:lstStyle/>
          <a:p>
            <a:fld id="{43B4EFC8-81CC-48B6-A791-E740AE3C6D08}" type="slidenum">
              <a:rPr lang="en-GB" smtClean="0"/>
              <a:pPr/>
              <a:t>7</a:t>
            </a:fld>
            <a:endParaRPr lang="en-GB"/>
          </a:p>
        </p:txBody>
      </p:sp>
    </p:spTree>
    <p:extLst>
      <p:ext uri="{BB962C8B-B14F-4D97-AF65-F5344CB8AC3E}">
        <p14:creationId xmlns:p14="http://schemas.microsoft.com/office/powerpoint/2010/main" xmlns="" val="2297280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Technological advancements should be monitored through evaluating performance after a given period of time (Lewis, 2019). Both employees and managers should combine efforts to ensure that the organization continues accommodating new technological advancements.</a:t>
            </a:r>
            <a:endParaRPr lang="en-GB" dirty="0"/>
          </a:p>
        </p:txBody>
      </p:sp>
      <p:sp>
        <p:nvSpPr>
          <p:cNvPr id="4" name="Slide Number Placeholder 3"/>
          <p:cNvSpPr>
            <a:spLocks noGrp="1"/>
          </p:cNvSpPr>
          <p:nvPr>
            <p:ph type="sldNum" sz="quarter" idx="10"/>
          </p:nvPr>
        </p:nvSpPr>
        <p:spPr/>
        <p:txBody>
          <a:bodyPr/>
          <a:lstStyle/>
          <a:p>
            <a:fld id="{43B4EFC8-81CC-48B6-A791-E740AE3C6D08}" type="slidenum">
              <a:rPr lang="en-GB" smtClean="0"/>
              <a:pPr/>
              <a:t>8</a:t>
            </a:fld>
            <a:endParaRPr lang="en-GB"/>
          </a:p>
        </p:txBody>
      </p:sp>
    </p:spTree>
    <p:extLst>
      <p:ext uri="{BB962C8B-B14F-4D97-AF65-F5344CB8AC3E}">
        <p14:creationId xmlns:p14="http://schemas.microsoft.com/office/powerpoint/2010/main" xmlns="" val="2936904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Fund</a:t>
            </a:r>
            <a:r>
              <a:rPr lang="en-GB" baseline="0" dirty="0" smtClean="0"/>
              <a:t>s are crucial for any type of change in an organization (Lewis, 2019). In this case, shortage of funds may stagnate the purchase of technological devices and also implementing them in organizations. It is also expensive to hire experts who will educate both managers and employees pending the accommodation of change. </a:t>
            </a:r>
            <a:endParaRPr lang="en-GB" dirty="0"/>
          </a:p>
        </p:txBody>
      </p:sp>
      <p:sp>
        <p:nvSpPr>
          <p:cNvPr id="4" name="Slide Number Placeholder 3"/>
          <p:cNvSpPr>
            <a:spLocks noGrp="1"/>
          </p:cNvSpPr>
          <p:nvPr>
            <p:ph type="sldNum" sz="quarter" idx="10"/>
          </p:nvPr>
        </p:nvSpPr>
        <p:spPr/>
        <p:txBody>
          <a:bodyPr/>
          <a:lstStyle/>
          <a:p>
            <a:fld id="{43B4EFC8-81CC-48B6-A791-E740AE3C6D08}" type="slidenum">
              <a:rPr lang="en-GB" smtClean="0"/>
              <a:pPr/>
              <a:t>9</a:t>
            </a:fld>
            <a:endParaRPr lang="en-GB"/>
          </a:p>
        </p:txBody>
      </p:sp>
    </p:spTree>
    <p:extLst>
      <p:ext uri="{BB962C8B-B14F-4D97-AF65-F5344CB8AC3E}">
        <p14:creationId xmlns:p14="http://schemas.microsoft.com/office/powerpoint/2010/main" xmlns="" val="1362372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Shortage</a:t>
            </a:r>
            <a:r>
              <a:rPr lang="en-GB" baseline="0" dirty="0" smtClean="0"/>
              <a:t> of funds will greatly influence the performance off an organization (Lewis, 2019). It is the responsibility of managers to ensure accumulation of funds in order to complement change since technological devices are expensive to purchase. </a:t>
            </a:r>
            <a:endParaRPr lang="en-GB" dirty="0"/>
          </a:p>
        </p:txBody>
      </p:sp>
      <p:sp>
        <p:nvSpPr>
          <p:cNvPr id="4" name="Slide Number Placeholder 3"/>
          <p:cNvSpPr>
            <a:spLocks noGrp="1"/>
          </p:cNvSpPr>
          <p:nvPr>
            <p:ph type="sldNum" sz="quarter" idx="10"/>
          </p:nvPr>
        </p:nvSpPr>
        <p:spPr/>
        <p:txBody>
          <a:bodyPr/>
          <a:lstStyle/>
          <a:p>
            <a:fld id="{43B4EFC8-81CC-48B6-A791-E740AE3C6D08}" type="slidenum">
              <a:rPr lang="en-GB" smtClean="0"/>
              <a:pPr/>
              <a:t>10</a:t>
            </a:fld>
            <a:endParaRPr lang="en-GB"/>
          </a:p>
        </p:txBody>
      </p:sp>
    </p:spTree>
    <p:extLst>
      <p:ext uri="{BB962C8B-B14F-4D97-AF65-F5344CB8AC3E}">
        <p14:creationId xmlns:p14="http://schemas.microsoft.com/office/powerpoint/2010/main" xmlns="" val="3792322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Lack</a:t>
            </a:r>
            <a:r>
              <a:rPr lang="en-GB" baseline="0" dirty="0" smtClean="0"/>
              <a:t> of funds continue influencing the organization negatively especially in performance and production (Kaufman, 2017). All the aspects of the organization will be affected hence affecting basic operations. To ensure that technological advancements are aligned in the organization, mangers should ensure the availability of funds. </a:t>
            </a:r>
            <a:endParaRPr lang="en-GB" dirty="0"/>
          </a:p>
        </p:txBody>
      </p:sp>
      <p:sp>
        <p:nvSpPr>
          <p:cNvPr id="4" name="Slide Number Placeholder 3"/>
          <p:cNvSpPr>
            <a:spLocks noGrp="1"/>
          </p:cNvSpPr>
          <p:nvPr>
            <p:ph type="sldNum" sz="quarter" idx="10"/>
          </p:nvPr>
        </p:nvSpPr>
        <p:spPr/>
        <p:txBody>
          <a:bodyPr/>
          <a:lstStyle/>
          <a:p>
            <a:fld id="{43B4EFC8-81CC-48B6-A791-E740AE3C6D08}" type="slidenum">
              <a:rPr lang="en-GB" smtClean="0"/>
              <a:pPr/>
              <a:t>11</a:t>
            </a:fld>
            <a:endParaRPr lang="en-GB"/>
          </a:p>
        </p:txBody>
      </p:sp>
    </p:spTree>
    <p:extLst>
      <p:ext uri="{BB962C8B-B14F-4D97-AF65-F5344CB8AC3E}">
        <p14:creationId xmlns:p14="http://schemas.microsoft.com/office/powerpoint/2010/main" xmlns="" val="1950561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change</a:t>
            </a:r>
            <a:r>
              <a:rPr lang="en-GB" baseline="0" dirty="0" smtClean="0"/>
              <a:t> that encompass improvement for technological advancements will improve and expand the organization. Both managers and employees should embrace responsibilities to ensure that they align new technologies in the daily activities in the organization.</a:t>
            </a:r>
            <a:endParaRPr lang="en-GB" dirty="0"/>
          </a:p>
        </p:txBody>
      </p:sp>
      <p:sp>
        <p:nvSpPr>
          <p:cNvPr id="4" name="Slide Number Placeholder 3"/>
          <p:cNvSpPr>
            <a:spLocks noGrp="1"/>
          </p:cNvSpPr>
          <p:nvPr>
            <p:ph type="sldNum" sz="quarter" idx="10"/>
          </p:nvPr>
        </p:nvSpPr>
        <p:spPr/>
        <p:txBody>
          <a:bodyPr/>
          <a:lstStyle/>
          <a:p>
            <a:fld id="{43B4EFC8-81CC-48B6-A791-E740AE3C6D08}" type="slidenum">
              <a:rPr lang="en-GB" smtClean="0"/>
              <a:pPr/>
              <a:t>12</a:t>
            </a:fld>
            <a:endParaRPr lang="en-GB"/>
          </a:p>
        </p:txBody>
      </p:sp>
    </p:spTree>
    <p:extLst>
      <p:ext uri="{BB962C8B-B14F-4D97-AF65-F5344CB8AC3E}">
        <p14:creationId xmlns:p14="http://schemas.microsoft.com/office/powerpoint/2010/main" xmlns="" val="3648600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644D15A-A0D9-4368-B504-41ABA7A89AFB}" type="datetimeFigureOut">
              <a:rPr lang="en-GB" smtClean="0"/>
              <a:pPr/>
              <a:t>27/06/2019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8CC61E-E174-41E8-B9F6-8849EDF0315A}" type="slidenum">
              <a:rPr lang="en-GB" smtClean="0"/>
              <a:pPr/>
              <a:t>‹#›</a:t>
            </a:fld>
            <a:endParaRPr lang="en-GB"/>
          </a:p>
        </p:txBody>
      </p:sp>
    </p:spTree>
    <p:extLst>
      <p:ext uri="{BB962C8B-B14F-4D97-AF65-F5344CB8AC3E}">
        <p14:creationId xmlns:p14="http://schemas.microsoft.com/office/powerpoint/2010/main" xmlns="" val="2081739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44D15A-A0D9-4368-B504-41ABA7A89AFB}" type="datetimeFigureOut">
              <a:rPr lang="en-GB" smtClean="0"/>
              <a:pPr/>
              <a:t>27/06/2019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8CC61E-E174-41E8-B9F6-8849EDF0315A}" type="slidenum">
              <a:rPr lang="en-GB" smtClean="0"/>
              <a:pPr/>
              <a:t>‹#›</a:t>
            </a:fld>
            <a:endParaRPr lang="en-GB"/>
          </a:p>
        </p:txBody>
      </p:sp>
    </p:spTree>
    <p:extLst>
      <p:ext uri="{BB962C8B-B14F-4D97-AF65-F5344CB8AC3E}">
        <p14:creationId xmlns:p14="http://schemas.microsoft.com/office/powerpoint/2010/main" xmlns="" val="3575642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44D15A-A0D9-4368-B504-41ABA7A89AFB}" type="datetimeFigureOut">
              <a:rPr lang="en-GB" smtClean="0"/>
              <a:pPr/>
              <a:t>27/06/2019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8CC61E-E174-41E8-B9F6-8849EDF0315A}" type="slidenum">
              <a:rPr lang="en-GB" smtClean="0"/>
              <a:pPr/>
              <a:t>‹#›</a:t>
            </a:fld>
            <a:endParaRPr lang="en-GB"/>
          </a:p>
        </p:txBody>
      </p:sp>
    </p:spTree>
    <p:extLst>
      <p:ext uri="{BB962C8B-B14F-4D97-AF65-F5344CB8AC3E}">
        <p14:creationId xmlns:p14="http://schemas.microsoft.com/office/powerpoint/2010/main" xmlns="" val="1282928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644D15A-A0D9-4368-B504-41ABA7A89AFB}" type="datetimeFigureOut">
              <a:rPr lang="en-GB" smtClean="0"/>
              <a:pPr/>
              <a:t>27/06/2019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8CC61E-E174-41E8-B9F6-8849EDF0315A}" type="slidenum">
              <a:rPr lang="en-GB" smtClean="0"/>
              <a:pPr/>
              <a:t>‹#›</a:t>
            </a:fld>
            <a:endParaRPr lang="en-GB"/>
          </a:p>
        </p:txBody>
      </p:sp>
    </p:spTree>
    <p:extLst>
      <p:ext uri="{BB962C8B-B14F-4D97-AF65-F5344CB8AC3E}">
        <p14:creationId xmlns:p14="http://schemas.microsoft.com/office/powerpoint/2010/main" xmlns="" val="2664901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44D15A-A0D9-4368-B504-41ABA7A89AFB}" type="datetimeFigureOut">
              <a:rPr lang="en-GB" smtClean="0"/>
              <a:pPr/>
              <a:t>27/06/2019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48CC61E-E174-41E8-B9F6-8849EDF0315A}" type="slidenum">
              <a:rPr lang="en-GB" smtClean="0"/>
              <a:pPr/>
              <a:t>‹#›</a:t>
            </a:fld>
            <a:endParaRPr lang="en-GB"/>
          </a:p>
        </p:txBody>
      </p:sp>
    </p:spTree>
    <p:extLst>
      <p:ext uri="{BB962C8B-B14F-4D97-AF65-F5344CB8AC3E}">
        <p14:creationId xmlns:p14="http://schemas.microsoft.com/office/powerpoint/2010/main" xmlns="" val="725763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644D15A-A0D9-4368-B504-41ABA7A89AFB}" type="datetimeFigureOut">
              <a:rPr lang="en-GB" smtClean="0"/>
              <a:pPr/>
              <a:t>27/06/2019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48CC61E-E174-41E8-B9F6-8849EDF0315A}" type="slidenum">
              <a:rPr lang="en-GB" smtClean="0"/>
              <a:pPr/>
              <a:t>‹#›</a:t>
            </a:fld>
            <a:endParaRPr lang="en-GB"/>
          </a:p>
        </p:txBody>
      </p:sp>
    </p:spTree>
    <p:extLst>
      <p:ext uri="{BB962C8B-B14F-4D97-AF65-F5344CB8AC3E}">
        <p14:creationId xmlns:p14="http://schemas.microsoft.com/office/powerpoint/2010/main" xmlns="" val="114196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44D15A-A0D9-4368-B504-41ABA7A89AFB}" type="datetimeFigureOut">
              <a:rPr lang="en-GB" smtClean="0"/>
              <a:pPr/>
              <a:t>27/06/2019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48CC61E-E174-41E8-B9F6-8849EDF0315A}" type="slidenum">
              <a:rPr lang="en-GB" smtClean="0"/>
              <a:pPr/>
              <a:t>‹#›</a:t>
            </a:fld>
            <a:endParaRPr lang="en-GB"/>
          </a:p>
        </p:txBody>
      </p:sp>
    </p:spTree>
    <p:extLst>
      <p:ext uri="{BB962C8B-B14F-4D97-AF65-F5344CB8AC3E}">
        <p14:creationId xmlns:p14="http://schemas.microsoft.com/office/powerpoint/2010/main" xmlns="" val="1270779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44D15A-A0D9-4368-B504-41ABA7A89AFB}" type="datetimeFigureOut">
              <a:rPr lang="en-GB" smtClean="0"/>
              <a:pPr/>
              <a:t>27/06/2019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8CC61E-E174-41E8-B9F6-8849EDF0315A}" type="slidenum">
              <a:rPr lang="en-GB" smtClean="0"/>
              <a:pPr/>
              <a:t>‹#›</a:t>
            </a:fld>
            <a:endParaRPr lang="en-GB"/>
          </a:p>
        </p:txBody>
      </p:sp>
    </p:spTree>
    <p:extLst>
      <p:ext uri="{BB962C8B-B14F-4D97-AF65-F5344CB8AC3E}">
        <p14:creationId xmlns:p14="http://schemas.microsoft.com/office/powerpoint/2010/main" xmlns="" val="676705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44D15A-A0D9-4368-B504-41ABA7A89AFB}" type="datetimeFigureOut">
              <a:rPr lang="en-GB" smtClean="0"/>
              <a:pPr/>
              <a:t>27/06/2019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8CC61E-E174-41E8-B9F6-8849EDF0315A}" type="slidenum">
              <a:rPr lang="en-GB" smtClean="0"/>
              <a:pPr/>
              <a:t>‹#›</a:t>
            </a:fld>
            <a:endParaRPr lang="en-GB"/>
          </a:p>
        </p:txBody>
      </p:sp>
    </p:spTree>
    <p:extLst>
      <p:ext uri="{BB962C8B-B14F-4D97-AF65-F5344CB8AC3E}">
        <p14:creationId xmlns:p14="http://schemas.microsoft.com/office/powerpoint/2010/main" xmlns="" val="657950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44D15A-A0D9-4368-B504-41ABA7A89AFB}" type="datetimeFigureOut">
              <a:rPr lang="en-GB" smtClean="0"/>
              <a:pPr/>
              <a:t>27/06/2019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8CC61E-E174-41E8-B9F6-8849EDF0315A}" type="slidenum">
              <a:rPr lang="en-GB" smtClean="0"/>
              <a:pPr/>
              <a:t>‹#›</a:t>
            </a:fld>
            <a:endParaRPr lang="en-GB"/>
          </a:p>
        </p:txBody>
      </p:sp>
    </p:spTree>
    <p:extLst>
      <p:ext uri="{BB962C8B-B14F-4D97-AF65-F5344CB8AC3E}">
        <p14:creationId xmlns:p14="http://schemas.microsoft.com/office/powerpoint/2010/main" xmlns="" val="3147167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44D15A-A0D9-4368-B504-41ABA7A89AFB}" type="datetimeFigureOut">
              <a:rPr lang="en-GB" smtClean="0"/>
              <a:pPr/>
              <a:t>27/06/2019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8CC61E-E174-41E8-B9F6-8849EDF0315A}" type="slidenum">
              <a:rPr lang="en-GB" smtClean="0"/>
              <a:pPr/>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1949092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44D15A-A0D9-4368-B504-41ABA7A89AFB}" type="datetimeFigureOut">
              <a:rPr lang="en-GB" smtClean="0"/>
              <a:pPr/>
              <a:t>27/06/2019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8CC61E-E174-41E8-B9F6-8849EDF0315A}" type="slidenum">
              <a:rPr lang="en-GB" smtClean="0"/>
              <a:pPr/>
              <a:t>‹#›</a:t>
            </a:fld>
            <a:endParaRPr lang="en-GB"/>
          </a:p>
        </p:txBody>
      </p:sp>
    </p:spTree>
    <p:extLst>
      <p:ext uri="{BB962C8B-B14F-4D97-AF65-F5344CB8AC3E}">
        <p14:creationId xmlns:p14="http://schemas.microsoft.com/office/powerpoint/2010/main" xmlns="" val="13157589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44D15A-A0D9-4368-B504-41ABA7A89AFB}" type="datetimeFigureOut">
              <a:rPr lang="en-GB" smtClean="0"/>
              <a:pPr/>
              <a:t>27/06/2019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8CC61E-E174-41E8-B9F6-8849EDF0315A}"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025022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44D15A-A0D9-4368-B504-41ABA7A89AFB}" type="datetimeFigureOut">
              <a:rPr lang="en-GB" smtClean="0"/>
              <a:pPr/>
              <a:t>27/06/2019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8CC61E-E174-41E8-B9F6-8849EDF0315A}" type="slidenum">
              <a:rPr lang="en-GB" smtClean="0"/>
              <a:pPr/>
              <a:t>‹#›</a:t>
            </a:fld>
            <a:endParaRPr lang="en-GB"/>
          </a:p>
        </p:txBody>
      </p:sp>
    </p:spTree>
    <p:extLst>
      <p:ext uri="{BB962C8B-B14F-4D97-AF65-F5344CB8AC3E}">
        <p14:creationId xmlns:p14="http://schemas.microsoft.com/office/powerpoint/2010/main" xmlns="" val="74975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44D15A-A0D9-4368-B504-41ABA7A89AFB}" type="datetimeFigureOut">
              <a:rPr lang="en-GB" smtClean="0"/>
              <a:pPr/>
              <a:t>27/06/2019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8CC61E-E174-41E8-B9F6-8849EDF0315A}" type="slidenum">
              <a:rPr lang="en-GB" smtClean="0"/>
              <a:pPr/>
              <a:t>‹#›</a:t>
            </a:fld>
            <a:endParaRPr lang="en-GB"/>
          </a:p>
        </p:txBody>
      </p:sp>
    </p:spTree>
    <p:extLst>
      <p:ext uri="{BB962C8B-B14F-4D97-AF65-F5344CB8AC3E}">
        <p14:creationId xmlns:p14="http://schemas.microsoft.com/office/powerpoint/2010/main" xmlns="" val="17890665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44D15A-A0D9-4368-B504-41ABA7A89AFB}" type="datetimeFigureOut">
              <a:rPr lang="en-GB" smtClean="0"/>
              <a:pPr/>
              <a:t>27/06/2019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8CC61E-E174-41E8-B9F6-8849EDF0315A}" type="slidenum">
              <a:rPr lang="en-GB" smtClean="0"/>
              <a:pPr/>
              <a:t>‹#›</a:t>
            </a:fld>
            <a:endParaRPr lang="en-GB"/>
          </a:p>
        </p:txBody>
      </p:sp>
    </p:spTree>
    <p:extLst>
      <p:ext uri="{BB962C8B-B14F-4D97-AF65-F5344CB8AC3E}">
        <p14:creationId xmlns:p14="http://schemas.microsoft.com/office/powerpoint/2010/main" xmlns="" val="30511909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644D15A-A0D9-4368-B504-41ABA7A89AFB}" type="datetimeFigureOut">
              <a:rPr lang="en-GB" smtClean="0"/>
              <a:pPr/>
              <a:t>27/06/2019</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48CC61E-E174-41E8-B9F6-8849EDF0315A}" type="slidenum">
              <a:rPr lang="en-GB" smtClean="0"/>
              <a:pPr/>
              <a:t>‹#›</a:t>
            </a:fld>
            <a:endParaRPr lang="en-GB"/>
          </a:p>
        </p:txBody>
      </p:sp>
    </p:spTree>
    <p:extLst>
      <p:ext uri="{BB962C8B-B14F-4D97-AF65-F5344CB8AC3E}">
        <p14:creationId xmlns:p14="http://schemas.microsoft.com/office/powerpoint/2010/main" xmlns="" val="2368090951"/>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2128603"/>
            <a:ext cx="7766936" cy="959371"/>
          </a:xfrm>
        </p:spPr>
        <p:txBody>
          <a:bodyPr/>
          <a:lstStyle/>
          <a:p>
            <a:r>
              <a:rPr lang="en-GB" sz="3200" dirty="0">
                <a:latin typeface="Times New Roman" panose="02020603050405020304" pitchFamily="18" charset="0"/>
                <a:cs typeface="Times New Roman" panose="02020603050405020304" pitchFamily="18" charset="0"/>
              </a:rPr>
              <a:t>Communicating and Sustaining Change</a:t>
            </a:r>
          </a:p>
        </p:txBody>
      </p:sp>
      <p:sp>
        <p:nvSpPr>
          <p:cNvPr id="3" name="Subtitle 2"/>
          <p:cNvSpPr>
            <a:spLocks noGrp="1"/>
          </p:cNvSpPr>
          <p:nvPr>
            <p:ph type="subTitle" idx="1"/>
          </p:nvPr>
        </p:nvSpPr>
        <p:spPr>
          <a:xfrm>
            <a:off x="1507067" y="3717561"/>
            <a:ext cx="7766936" cy="1079291"/>
          </a:xfrm>
        </p:spPr>
        <p:txBody>
          <a:bodyPr>
            <a:normAutofit/>
          </a:bodyPr>
          <a:lstStyle/>
          <a:p>
            <a:pPr algn="ctr"/>
            <a:r>
              <a:rPr lang="en-GB" sz="2800" dirty="0">
                <a:latin typeface="Times New Roman" panose="02020603050405020304" pitchFamily="18" charset="0"/>
                <a:cs typeface="Times New Roman" panose="02020603050405020304" pitchFamily="18" charset="0"/>
              </a:rPr>
              <a:t>Lack of A</a:t>
            </a:r>
            <a:r>
              <a:rPr lang="en-GB" sz="2800" dirty="0" smtClean="0">
                <a:latin typeface="Times New Roman" panose="02020603050405020304" pitchFamily="18" charset="0"/>
                <a:cs typeface="Times New Roman" panose="02020603050405020304" pitchFamily="18" charset="0"/>
              </a:rPr>
              <a:t>dvanced </a:t>
            </a:r>
            <a:r>
              <a:rPr lang="en-GB" sz="2800" dirty="0">
                <a:latin typeface="Times New Roman" panose="02020603050405020304" pitchFamily="18" charset="0"/>
                <a:cs typeface="Times New Roman" panose="02020603050405020304" pitchFamily="18" charset="0"/>
              </a:rPr>
              <a:t>T</a:t>
            </a:r>
            <a:r>
              <a:rPr lang="en-GB" sz="2800" dirty="0" smtClean="0">
                <a:latin typeface="Times New Roman" panose="02020603050405020304" pitchFamily="18" charset="0"/>
                <a:cs typeface="Times New Roman" panose="02020603050405020304" pitchFamily="18" charset="0"/>
              </a:rPr>
              <a:t>echnologies </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05756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29784"/>
            <a:ext cx="8596668" cy="899409"/>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Introduction </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72402" y="970672"/>
            <a:ext cx="10217518" cy="5387925"/>
          </a:xfrm>
        </p:spPr>
        <p:txBody>
          <a:bodyPr>
            <a:normAutofit/>
          </a:bodyPr>
          <a:lstStyle/>
          <a:p>
            <a:r>
              <a:rPr lang="en-GB" sz="2000" dirty="0" smtClean="0">
                <a:latin typeface="Times New Roman" panose="02020603050405020304" pitchFamily="18" charset="0"/>
                <a:cs typeface="Times New Roman" panose="02020603050405020304" pitchFamily="18" charset="0"/>
              </a:rPr>
              <a:t>Change means transformation of an organization’s goods and structure.</a:t>
            </a:r>
          </a:p>
          <a:p>
            <a:r>
              <a:rPr lang="en-GB" sz="2000" dirty="0" smtClean="0">
                <a:latin typeface="Times New Roman" panose="02020603050405020304" pitchFamily="18" charset="0"/>
                <a:cs typeface="Times New Roman" panose="02020603050405020304" pitchFamily="18" charset="0"/>
              </a:rPr>
              <a:t>Change has significant effects on the staff</a:t>
            </a:r>
            <a:r>
              <a:rPr lang="en-GB" sz="2000" dirty="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(Tidd </a:t>
            </a:r>
            <a:r>
              <a:rPr lang="en-GB" sz="2000" dirty="0">
                <a:latin typeface="Times New Roman" panose="02020603050405020304" pitchFamily="18" charset="0"/>
                <a:cs typeface="Times New Roman" panose="02020603050405020304" pitchFamily="18" charset="0"/>
              </a:rPr>
              <a:t>&amp; </a:t>
            </a:r>
            <a:r>
              <a:rPr lang="en-GB" sz="2000" dirty="0" smtClean="0">
                <a:latin typeface="Times New Roman" panose="02020603050405020304" pitchFamily="18" charset="0"/>
                <a:cs typeface="Times New Roman" panose="02020603050405020304" pitchFamily="18" charset="0"/>
              </a:rPr>
              <a:t>Bessant, 2018). </a:t>
            </a:r>
          </a:p>
          <a:p>
            <a:r>
              <a:rPr lang="en-GB" sz="2000" dirty="0" smtClean="0">
                <a:latin typeface="Times New Roman" panose="02020603050405020304" pitchFamily="18" charset="0"/>
                <a:cs typeface="Times New Roman" panose="02020603050405020304" pitchFamily="18" charset="0"/>
              </a:rPr>
              <a:t>Organizations require change to be successful.</a:t>
            </a:r>
          </a:p>
          <a:p>
            <a:r>
              <a:rPr lang="en-GB" sz="2000" dirty="0" smtClean="0">
                <a:latin typeface="Times New Roman" panose="02020603050405020304" pitchFamily="18" charset="0"/>
                <a:cs typeface="Times New Roman" panose="02020603050405020304" pitchFamily="18" charset="0"/>
              </a:rPr>
              <a:t>A conducive environment is needed for change. </a:t>
            </a:r>
          </a:p>
          <a:p>
            <a:endParaRPr lang="en-GB" sz="2000" dirty="0" smtClean="0">
              <a:latin typeface="Times New Roman" panose="02020603050405020304" pitchFamily="18" charset="0"/>
              <a:cs typeface="Times New Roman" panose="02020603050405020304" pitchFamily="18" charset="0"/>
            </a:endParaRPr>
          </a:p>
          <a:p>
            <a:pPr marL="0" indent="0">
              <a:buNone/>
            </a:pPr>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77333" y="4013858"/>
            <a:ext cx="8331756" cy="2844142"/>
          </a:xfrm>
          <a:prstGeom prst="rect">
            <a:avLst/>
          </a:prstGeom>
        </p:spPr>
      </p:pic>
    </p:spTree>
    <p:extLst>
      <p:ext uri="{BB962C8B-B14F-4D97-AF65-F5344CB8AC3E}">
        <p14:creationId xmlns:p14="http://schemas.microsoft.com/office/powerpoint/2010/main" xmlns="" val="1395083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84813"/>
            <a:ext cx="8596668" cy="100434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Prevailing Pressure that Threatens Organizational Success</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19537" y="1217201"/>
            <a:ext cx="8596668" cy="4092641"/>
          </a:xfrm>
        </p:spPr>
        <p:txBody>
          <a:bodyPr>
            <a:normAutofit/>
          </a:bodyPr>
          <a:lstStyle/>
          <a:p>
            <a:r>
              <a:rPr lang="en-GB" sz="2000" dirty="0" smtClean="0">
                <a:latin typeface="Times New Roman" panose="02020603050405020304" pitchFamily="18" charset="0"/>
                <a:cs typeface="Times New Roman" panose="02020603050405020304" pitchFamily="18" charset="0"/>
              </a:rPr>
              <a:t>Lack of advanced technologies affect the success of an organization.</a:t>
            </a:r>
          </a:p>
          <a:p>
            <a:r>
              <a:rPr lang="en-GB" sz="2000" dirty="0" smtClean="0">
                <a:latin typeface="Times New Roman" panose="02020603050405020304" pitchFamily="18" charset="0"/>
                <a:cs typeface="Times New Roman" panose="02020603050405020304" pitchFamily="18" charset="0"/>
              </a:rPr>
              <a:t>Poor technologies affect production (</a:t>
            </a:r>
            <a:r>
              <a:rPr lang="pt-BR" sz="2000" dirty="0" smtClean="0">
                <a:latin typeface="Times New Roman" panose="02020603050405020304" pitchFamily="18" charset="0"/>
                <a:cs typeface="Times New Roman" panose="02020603050405020304" pitchFamily="18" charset="0"/>
              </a:rPr>
              <a:t>Fernandez &amp; Rainey, 2017)</a:t>
            </a:r>
            <a:r>
              <a:rPr lang="en-GB" sz="2000" dirty="0" smtClean="0">
                <a:latin typeface="Times New Roman" panose="02020603050405020304" pitchFamily="18" charset="0"/>
                <a:cs typeface="Times New Roman" panose="02020603050405020304" pitchFamily="18" charset="0"/>
              </a:rPr>
              <a:t>. </a:t>
            </a:r>
          </a:p>
          <a:p>
            <a:r>
              <a:rPr lang="en-GB" sz="2000" dirty="0" smtClean="0">
                <a:latin typeface="Times New Roman" panose="02020603050405020304" pitchFamily="18" charset="0"/>
                <a:cs typeface="Times New Roman" panose="02020603050405020304" pitchFamily="18" charset="0"/>
              </a:rPr>
              <a:t>Organizations are affected by pressure </a:t>
            </a:r>
            <a:r>
              <a:rPr lang="en-GB" sz="2000" dirty="0">
                <a:latin typeface="Times New Roman" panose="02020603050405020304" pitchFamily="18" charset="0"/>
                <a:cs typeface="Times New Roman" panose="02020603050405020304" pitchFamily="18" charset="0"/>
              </a:rPr>
              <a:t>to maintain corporate reputation and credibility with </a:t>
            </a:r>
            <a:r>
              <a:rPr lang="en-GB" sz="2000" dirty="0" smtClean="0">
                <a:latin typeface="Times New Roman" panose="02020603050405020304" pitchFamily="18" charset="0"/>
                <a:cs typeface="Times New Roman" panose="02020603050405020304" pitchFamily="18" charset="0"/>
              </a:rPr>
              <a:t>stakeholders. </a:t>
            </a:r>
          </a:p>
          <a:p>
            <a:r>
              <a:rPr lang="en-GB" sz="2000" dirty="0">
                <a:latin typeface="Times New Roman" panose="02020603050405020304" pitchFamily="18" charset="0"/>
                <a:cs typeface="Times New Roman" panose="02020603050405020304" pitchFamily="18" charset="0"/>
              </a:rPr>
              <a:t>Pressures to carry out fashionable management </a:t>
            </a:r>
            <a:r>
              <a:rPr lang="en-GB" sz="2000" dirty="0" smtClean="0">
                <a:latin typeface="Times New Roman" panose="02020603050405020304" pitchFamily="18" charset="0"/>
                <a:cs typeface="Times New Roman" panose="02020603050405020304" pitchFamily="18" charset="0"/>
              </a:rPr>
              <a:t>changes.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26330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39646"/>
            <a:ext cx="8596668" cy="629587"/>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Strategies </a:t>
            </a:r>
            <a:r>
              <a:rPr lang="en-GB" sz="2800" dirty="0">
                <a:latin typeface="Times New Roman" panose="02020603050405020304" pitchFamily="18" charset="0"/>
                <a:cs typeface="Times New Roman" panose="02020603050405020304" pitchFamily="18" charset="0"/>
              </a:rPr>
              <a:t>for </a:t>
            </a:r>
            <a:r>
              <a:rPr lang="en-GB" sz="2800" dirty="0" smtClean="0">
                <a:latin typeface="Times New Roman" panose="02020603050405020304" pitchFamily="18" charset="0"/>
                <a:cs typeface="Times New Roman" panose="02020603050405020304" pitchFamily="18" charset="0"/>
              </a:rPr>
              <a:t>Successfully Implementing </a:t>
            </a:r>
            <a:r>
              <a:rPr lang="en-GB" sz="2800" dirty="0">
                <a:latin typeface="Times New Roman" panose="02020603050405020304" pitchFamily="18" charset="0"/>
                <a:cs typeface="Times New Roman" panose="02020603050405020304" pitchFamily="18" charset="0"/>
              </a:rPr>
              <a:t>the </a:t>
            </a:r>
            <a:r>
              <a:rPr lang="en-GB" sz="2800" dirty="0" smtClean="0">
                <a:latin typeface="Times New Roman" panose="02020603050405020304" pitchFamily="18" charset="0"/>
                <a:cs typeface="Times New Roman" panose="02020603050405020304" pitchFamily="18" charset="0"/>
              </a:rPr>
              <a:t>Change Plan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55474"/>
            <a:ext cx="8596668" cy="4839818"/>
          </a:xfrm>
        </p:spPr>
        <p:txBody>
          <a:bodyPr>
            <a:normAutofit/>
          </a:bodyPr>
          <a:lstStyle/>
          <a:p>
            <a:r>
              <a:rPr lang="en-GB" sz="2000" dirty="0" smtClean="0">
                <a:latin typeface="Times New Roman" panose="02020603050405020304" pitchFamily="18" charset="0"/>
                <a:cs typeface="Times New Roman" panose="02020603050405020304" pitchFamily="18" charset="0"/>
              </a:rPr>
              <a:t>The </a:t>
            </a:r>
            <a:r>
              <a:rPr lang="en-GB" sz="2000" dirty="0">
                <a:latin typeface="Times New Roman" panose="02020603050405020304" pitchFamily="18" charset="0"/>
                <a:cs typeface="Times New Roman" panose="02020603050405020304" pitchFamily="18" charset="0"/>
              </a:rPr>
              <a:t>Four Frame Model is a concept </a:t>
            </a:r>
            <a:r>
              <a:rPr lang="en-GB" sz="2000" dirty="0" smtClean="0">
                <a:latin typeface="Times New Roman" panose="02020603050405020304" pitchFamily="18" charset="0"/>
                <a:cs typeface="Times New Roman" panose="02020603050405020304" pitchFamily="18" charset="0"/>
              </a:rPr>
              <a:t>that guarantees change (Kaufman, 2017). </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The four frames are structural, human, political and symbolic. </a:t>
            </a:r>
          </a:p>
          <a:p>
            <a:r>
              <a:rPr lang="en-GB" sz="2000" dirty="0" smtClean="0">
                <a:latin typeface="Times New Roman" panose="02020603050405020304" pitchFamily="18" charset="0"/>
                <a:cs typeface="Times New Roman" panose="02020603050405020304" pitchFamily="18" charset="0"/>
              </a:rPr>
              <a:t>The model is successful for it encompasses basic aspects for an organization.</a:t>
            </a:r>
          </a:p>
          <a:p>
            <a:r>
              <a:rPr lang="en-GB" sz="2000" dirty="0" smtClean="0">
                <a:latin typeface="Times New Roman" panose="02020603050405020304" pitchFamily="18" charset="0"/>
                <a:cs typeface="Times New Roman" panose="02020603050405020304" pitchFamily="18" charset="0"/>
              </a:rPr>
              <a:t>The model can be used to improve technology. </a:t>
            </a:r>
          </a:p>
          <a:p>
            <a:endParaRPr lang="en-GB" sz="2000" dirty="0" smtClean="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677334" y="3792511"/>
            <a:ext cx="8241814" cy="3065489"/>
          </a:xfrm>
          <a:prstGeom prst="rect">
            <a:avLst/>
          </a:prstGeom>
        </p:spPr>
      </p:pic>
    </p:spTree>
    <p:extLst>
      <p:ext uri="{BB962C8B-B14F-4D97-AF65-F5344CB8AC3E}">
        <p14:creationId xmlns:p14="http://schemas.microsoft.com/office/powerpoint/2010/main" xmlns="" val="254248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24328"/>
          </a:xfrm>
        </p:spPr>
        <p:txBody>
          <a:bodyPr>
            <a:normAutofit/>
          </a:bodyPr>
          <a:lstStyle/>
          <a:p>
            <a:pPr algn="ctr"/>
            <a:r>
              <a:rPr lang="en-GB" sz="2800" dirty="0">
                <a:latin typeface="Times New Roman" panose="02020603050405020304" pitchFamily="18" charset="0"/>
                <a:cs typeface="Times New Roman" panose="02020603050405020304" pitchFamily="18" charset="0"/>
              </a:rPr>
              <a:t>Strategies for Successfully Implementing the Change </a:t>
            </a:r>
            <a:r>
              <a:rPr lang="en-GB" sz="2800" dirty="0" smtClean="0">
                <a:latin typeface="Times New Roman" panose="02020603050405020304" pitchFamily="18" charset="0"/>
                <a:cs typeface="Times New Roman" panose="02020603050405020304" pitchFamily="18" charset="0"/>
              </a:rPr>
              <a:t>Plan (cont..)</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2000" dirty="0" smtClean="0">
                <a:latin typeface="Times New Roman" panose="02020603050405020304" pitchFamily="18" charset="0"/>
                <a:cs typeface="Times New Roman" panose="02020603050405020304" pitchFamily="18" charset="0"/>
              </a:rPr>
              <a:t>Structure ensures that key issues and tasks such as meeting deadlines and agreeing metrics to improve technology (Kaufman, 2017).</a:t>
            </a:r>
          </a:p>
          <a:p>
            <a:r>
              <a:rPr lang="en-GB" sz="2000" dirty="0">
                <a:latin typeface="Times New Roman" panose="02020603050405020304" pitchFamily="18" charset="0"/>
                <a:cs typeface="Times New Roman" panose="02020603050405020304" pitchFamily="18" charset="0"/>
              </a:rPr>
              <a:t>Human r</a:t>
            </a:r>
            <a:r>
              <a:rPr lang="en-GB" sz="2000" dirty="0" smtClean="0">
                <a:latin typeface="Times New Roman" panose="02020603050405020304" pitchFamily="18" charset="0"/>
                <a:cs typeface="Times New Roman" panose="02020603050405020304" pitchFamily="18" charset="0"/>
              </a:rPr>
              <a:t>esources is keen on giving employees a chance to implement to apply technological inventions on their daily activities.</a:t>
            </a:r>
          </a:p>
          <a:p>
            <a:r>
              <a:rPr lang="en-GB" sz="2000" dirty="0">
                <a:latin typeface="Times New Roman" panose="02020603050405020304" pitchFamily="18" charset="0"/>
                <a:cs typeface="Times New Roman" panose="02020603050405020304" pitchFamily="18" charset="0"/>
              </a:rPr>
              <a:t>The p</a:t>
            </a:r>
            <a:r>
              <a:rPr lang="en-GB" sz="2000" dirty="0" smtClean="0">
                <a:latin typeface="Times New Roman" panose="02020603050405020304" pitchFamily="18" charset="0"/>
                <a:cs typeface="Times New Roman" panose="02020603050405020304" pitchFamily="18" charset="0"/>
              </a:rPr>
              <a:t>olitical frame will ensure the availability of budges to ensure the purchase of technological advancement tools.  </a:t>
            </a:r>
          </a:p>
          <a:p>
            <a:r>
              <a:rPr lang="en-GB" sz="2000" dirty="0">
                <a:latin typeface="Times New Roman" panose="02020603050405020304" pitchFamily="18" charset="0"/>
                <a:cs typeface="Times New Roman" panose="02020603050405020304" pitchFamily="18" charset="0"/>
              </a:rPr>
              <a:t>Symbolic </a:t>
            </a:r>
            <a:r>
              <a:rPr lang="en-GB" sz="2000" dirty="0" smtClean="0">
                <a:latin typeface="Times New Roman" panose="02020603050405020304" pitchFamily="18" charset="0"/>
                <a:cs typeface="Times New Roman" panose="02020603050405020304" pitchFamily="18" charset="0"/>
              </a:rPr>
              <a:t>frame will ensure that employees will be motivated by high advanced technologies as they work.</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07143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422" y="369758"/>
            <a:ext cx="8596668" cy="754504"/>
          </a:xfrm>
        </p:spPr>
        <p:txBody>
          <a:bodyPr>
            <a:normAutofit/>
          </a:bodyPr>
          <a:lstStyle/>
          <a:p>
            <a:pPr algn="ctr"/>
            <a:r>
              <a:rPr lang="en-GB" sz="2800" dirty="0">
                <a:latin typeface="Times New Roman" panose="02020603050405020304" pitchFamily="18" charset="0"/>
                <a:cs typeface="Times New Roman" panose="02020603050405020304" pitchFamily="18" charset="0"/>
              </a:rPr>
              <a:t>The steps for </a:t>
            </a:r>
            <a:r>
              <a:rPr lang="en-GB" sz="2800" dirty="0" smtClean="0">
                <a:latin typeface="Times New Roman" panose="02020603050405020304" pitchFamily="18" charset="0"/>
                <a:cs typeface="Times New Roman" panose="02020603050405020304" pitchFamily="18" charset="0"/>
              </a:rPr>
              <a:t>implementation for Change</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0895" y="1213672"/>
            <a:ext cx="10745171" cy="4997214"/>
          </a:xfrm>
        </p:spPr>
        <p:txBody>
          <a:bodyPr>
            <a:normAutofit/>
          </a:bodyPr>
          <a:lstStyle/>
          <a:p>
            <a:r>
              <a:rPr lang="en-GB" sz="2000" dirty="0" smtClean="0">
                <a:latin typeface="Times New Roman" panose="02020603050405020304" pitchFamily="18" charset="0"/>
                <a:cs typeface="Times New Roman" panose="02020603050405020304" pitchFamily="18" charset="0"/>
              </a:rPr>
              <a:t>Consulting </a:t>
            </a:r>
          </a:p>
          <a:p>
            <a:r>
              <a:rPr lang="en-GB" sz="2000" dirty="0" smtClean="0">
                <a:latin typeface="Times New Roman" panose="02020603050405020304" pitchFamily="18" charset="0"/>
                <a:cs typeface="Times New Roman" panose="02020603050405020304" pitchFamily="18" charset="0"/>
              </a:rPr>
              <a:t>Training </a:t>
            </a:r>
          </a:p>
          <a:p>
            <a:r>
              <a:rPr lang="en-GB" sz="2000" dirty="0" smtClean="0">
                <a:latin typeface="Times New Roman" panose="02020603050405020304" pitchFamily="18" charset="0"/>
                <a:cs typeface="Times New Roman" panose="02020603050405020304" pitchFamily="18" charset="0"/>
              </a:rPr>
              <a:t>Research</a:t>
            </a:r>
          </a:p>
          <a:p>
            <a:r>
              <a:rPr lang="en-GB" sz="2000" dirty="0" smtClean="0">
                <a:latin typeface="Times New Roman" panose="02020603050405020304" pitchFamily="18" charset="0"/>
                <a:cs typeface="Times New Roman" panose="02020603050405020304" pitchFamily="18" charset="0"/>
              </a:rPr>
              <a:t>Application</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542421" y="3786181"/>
            <a:ext cx="9111244" cy="2925893"/>
          </a:xfrm>
          <a:prstGeom prst="rect">
            <a:avLst/>
          </a:prstGeom>
        </p:spPr>
      </p:pic>
    </p:spTree>
    <p:extLst>
      <p:ext uri="{BB962C8B-B14F-4D97-AF65-F5344CB8AC3E}">
        <p14:creationId xmlns:p14="http://schemas.microsoft.com/office/powerpoint/2010/main" xmlns="" val="407810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54834"/>
            <a:ext cx="8596668" cy="89941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Strategies </a:t>
            </a:r>
            <a:r>
              <a:rPr lang="en-GB" sz="2800" dirty="0">
                <a:latin typeface="Times New Roman" panose="02020603050405020304" pitchFamily="18" charset="0"/>
                <a:cs typeface="Times New Roman" panose="02020603050405020304" pitchFamily="18" charset="0"/>
              </a:rPr>
              <a:t>for C</a:t>
            </a:r>
            <a:r>
              <a:rPr lang="en-GB" sz="2800" dirty="0" smtClean="0">
                <a:latin typeface="Times New Roman" panose="02020603050405020304" pitchFamily="18" charset="0"/>
                <a:cs typeface="Times New Roman" panose="02020603050405020304" pitchFamily="18" charset="0"/>
              </a:rPr>
              <a:t>ommunication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920746"/>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Being </a:t>
            </a:r>
            <a:r>
              <a:rPr lang="en-GB" sz="2000" dirty="0">
                <a:latin typeface="Times New Roman" panose="02020603050405020304" pitchFamily="18" charset="0"/>
                <a:cs typeface="Times New Roman" panose="02020603050405020304" pitchFamily="18" charset="0"/>
              </a:rPr>
              <a:t>honest about the changes </a:t>
            </a:r>
            <a:r>
              <a:rPr lang="en-GB" sz="2000" dirty="0" smtClean="0">
                <a:latin typeface="Times New Roman" panose="02020603050405020304" pitchFamily="18" charset="0"/>
                <a:cs typeface="Times New Roman" panose="02020603050405020304" pitchFamily="18" charset="0"/>
              </a:rPr>
              <a:t>affecting the </a:t>
            </a:r>
            <a:r>
              <a:rPr lang="en-GB" sz="2000" dirty="0">
                <a:latin typeface="Times New Roman" panose="02020603050405020304" pitchFamily="18" charset="0"/>
                <a:cs typeface="Times New Roman" panose="02020603050405020304" pitchFamily="18" charset="0"/>
              </a:rPr>
              <a:t>organization</a:t>
            </a:r>
            <a:r>
              <a:rPr lang="en-GB" sz="2000" dirty="0" smtClean="0">
                <a:latin typeface="Times New Roman" panose="02020603050405020304" pitchFamily="18" charset="0"/>
                <a:cs typeface="Times New Roman" panose="02020603050405020304" pitchFamily="18" charset="0"/>
              </a:rPr>
              <a:t>.</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Speak with managers whose employees will be affected most</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Giving the employees </a:t>
            </a:r>
            <a:r>
              <a:rPr lang="en-GB" sz="2000" dirty="0">
                <a:latin typeface="Times New Roman" panose="02020603050405020304" pitchFamily="18" charset="0"/>
                <a:cs typeface="Times New Roman" panose="02020603050405020304" pitchFamily="18" charset="0"/>
              </a:rPr>
              <a:t>proactive advice on what to </a:t>
            </a:r>
            <a:r>
              <a:rPr lang="en-GB" sz="2000" dirty="0" smtClean="0">
                <a:latin typeface="Times New Roman" panose="02020603050405020304" pitchFamily="18" charset="0"/>
                <a:cs typeface="Times New Roman" panose="02020603050405020304" pitchFamily="18" charset="0"/>
              </a:rPr>
              <a:t>do (Lewis, 2019).</a:t>
            </a:r>
          </a:p>
          <a:p>
            <a:r>
              <a:rPr lang="en-GB" sz="2000" dirty="0" smtClean="0">
                <a:latin typeface="Times New Roman" panose="02020603050405020304" pitchFamily="18" charset="0"/>
                <a:cs typeface="Times New Roman" panose="02020603050405020304" pitchFamily="18" charset="0"/>
              </a:rPr>
              <a:t>Keeping </a:t>
            </a:r>
            <a:r>
              <a:rPr lang="en-GB" sz="2000" dirty="0">
                <a:latin typeface="Times New Roman" panose="02020603050405020304" pitchFamily="18" charset="0"/>
                <a:cs typeface="Times New Roman" panose="02020603050405020304" pitchFamily="18" charset="0"/>
              </a:rPr>
              <a:t>communication channels open </a:t>
            </a:r>
            <a:r>
              <a:rPr lang="en-GB" sz="2000" dirty="0" smtClean="0">
                <a:latin typeface="Times New Roman" panose="02020603050405020304" pitchFamily="18" charset="0"/>
                <a:cs typeface="Times New Roman" panose="02020603050405020304" pitchFamily="18" charset="0"/>
              </a:rPr>
              <a:t>within the </a:t>
            </a:r>
            <a:r>
              <a:rPr lang="en-GB" sz="2000" dirty="0">
                <a:latin typeface="Times New Roman" panose="02020603050405020304" pitchFamily="18" charset="0"/>
                <a:cs typeface="Times New Roman" panose="02020603050405020304" pitchFamily="18" charset="0"/>
              </a:rPr>
              <a:t>employees.</a:t>
            </a:r>
          </a:p>
        </p:txBody>
      </p:sp>
    </p:spTree>
    <p:extLst>
      <p:ext uri="{BB962C8B-B14F-4D97-AF65-F5344CB8AC3E}">
        <p14:creationId xmlns:p14="http://schemas.microsoft.com/office/powerpoint/2010/main" xmlns="" val="228331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481" y="194873"/>
            <a:ext cx="8596668" cy="89941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Monitoring as a Plan </a:t>
            </a:r>
            <a:r>
              <a:rPr lang="en-GB" sz="2800" dirty="0">
                <a:latin typeface="Times New Roman" panose="02020603050405020304" pitchFamily="18" charset="0"/>
                <a:cs typeface="Times New Roman" panose="02020603050405020304" pitchFamily="18" charset="0"/>
              </a:rPr>
              <a:t>for </a:t>
            </a:r>
            <a:r>
              <a:rPr lang="en-GB" sz="2800" dirty="0" smtClean="0">
                <a:latin typeface="Times New Roman" panose="02020603050405020304" pitchFamily="18" charset="0"/>
                <a:cs typeface="Times New Roman" panose="02020603050405020304" pitchFamily="18" charset="0"/>
              </a:rPr>
              <a:t>Sustaining Change </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04014" y="1270865"/>
            <a:ext cx="10595269" cy="5184591"/>
          </a:xfrm>
        </p:spPr>
        <p:txBody>
          <a:bodyPr>
            <a:normAutofit/>
          </a:bodyPr>
          <a:lstStyle/>
          <a:p>
            <a:r>
              <a:rPr lang="en-GB" sz="2000" dirty="0" smtClean="0">
                <a:latin typeface="Times New Roman" panose="02020603050405020304" pitchFamily="18" charset="0"/>
                <a:cs typeface="Times New Roman" panose="02020603050405020304" pitchFamily="18" charset="0"/>
              </a:rPr>
              <a:t>Monitoring encompasses the use of data to stalk performance.</a:t>
            </a:r>
          </a:p>
          <a:p>
            <a:r>
              <a:rPr lang="en-GB" sz="2000" dirty="0" smtClean="0">
                <a:latin typeface="Times New Roman" panose="02020603050405020304" pitchFamily="18" charset="0"/>
                <a:cs typeface="Times New Roman" panose="02020603050405020304" pitchFamily="18" charset="0"/>
              </a:rPr>
              <a:t>The progress of employees will be monitored based on performance. </a:t>
            </a:r>
          </a:p>
          <a:p>
            <a:r>
              <a:rPr lang="en-GB" sz="2000" dirty="0" smtClean="0">
                <a:latin typeface="Times New Roman" panose="02020603050405020304" pitchFamily="18" charset="0"/>
                <a:cs typeface="Times New Roman" panose="02020603050405020304" pitchFamily="18" charset="0"/>
              </a:rPr>
              <a:t>Monitoring tools such as data and graphs will </a:t>
            </a:r>
            <a:r>
              <a:rPr lang="en-GB" sz="2000" dirty="0">
                <a:latin typeface="Times New Roman" panose="02020603050405020304" pitchFamily="18" charset="0"/>
                <a:cs typeface="Times New Roman" panose="02020603050405020304" pitchFamily="18" charset="0"/>
              </a:rPr>
              <a:t>stalk </a:t>
            </a:r>
            <a:r>
              <a:rPr lang="en-GB" sz="2000" dirty="0" smtClean="0">
                <a:latin typeface="Times New Roman" panose="02020603050405020304" pitchFamily="18" charset="0"/>
                <a:cs typeface="Times New Roman" panose="02020603050405020304" pitchFamily="18" charset="0"/>
              </a:rPr>
              <a:t>change (Lewis, 2019). </a:t>
            </a:r>
          </a:p>
          <a:p>
            <a:r>
              <a:rPr lang="en-GB" sz="2000" dirty="0" smtClean="0">
                <a:latin typeface="Times New Roman" panose="02020603050405020304" pitchFamily="18" charset="0"/>
                <a:cs typeface="Times New Roman" panose="02020603050405020304" pitchFamily="18" charset="0"/>
              </a:rPr>
              <a:t>Both employees and managers should ensure that change is implemented. </a:t>
            </a:r>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91402" y="3312825"/>
            <a:ext cx="10395413" cy="2630775"/>
          </a:xfrm>
          <a:prstGeom prst="rect">
            <a:avLst/>
          </a:prstGeom>
        </p:spPr>
      </p:pic>
    </p:spTree>
    <p:extLst>
      <p:ext uri="{BB962C8B-B14F-4D97-AF65-F5344CB8AC3E}">
        <p14:creationId xmlns:p14="http://schemas.microsoft.com/office/powerpoint/2010/main" xmlns="" val="390092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99804"/>
            <a:ext cx="8596668" cy="719528"/>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Lack of Funds as an Obstacle for Change</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84944" y="1252257"/>
            <a:ext cx="8596668" cy="4122620"/>
          </a:xfrm>
        </p:spPr>
        <p:txBody>
          <a:bodyPr>
            <a:normAutofit/>
          </a:bodyPr>
          <a:lstStyle/>
          <a:p>
            <a:r>
              <a:rPr lang="en-GB" sz="2000" dirty="0" smtClean="0">
                <a:latin typeface="Times New Roman" panose="02020603050405020304" pitchFamily="18" charset="0"/>
                <a:cs typeface="Times New Roman" panose="02020603050405020304" pitchFamily="18" charset="0"/>
              </a:rPr>
              <a:t>Lack of funds may influence change. </a:t>
            </a:r>
          </a:p>
          <a:p>
            <a:r>
              <a:rPr lang="en-GB" sz="2000" dirty="0" smtClean="0">
                <a:latin typeface="Times New Roman" panose="02020603050405020304" pitchFamily="18" charset="0"/>
                <a:cs typeface="Times New Roman" panose="02020603050405020304" pitchFamily="18" charset="0"/>
              </a:rPr>
              <a:t>Technological devices are expensive to purchase. </a:t>
            </a:r>
          </a:p>
          <a:p>
            <a:r>
              <a:rPr lang="en-GB" sz="2000" dirty="0" smtClean="0">
                <a:latin typeface="Times New Roman" panose="02020603050405020304" pitchFamily="18" charset="0"/>
                <a:cs typeface="Times New Roman" panose="02020603050405020304" pitchFamily="18" charset="0"/>
              </a:rPr>
              <a:t>Technological devices keep on changing from time to time.</a:t>
            </a:r>
          </a:p>
          <a:p>
            <a:r>
              <a:rPr lang="en-GB" sz="2000" dirty="0" smtClean="0">
                <a:latin typeface="Times New Roman" panose="02020603050405020304" pitchFamily="18" charset="0"/>
                <a:cs typeface="Times New Roman" panose="02020603050405020304" pitchFamily="18" charset="0"/>
              </a:rPr>
              <a:t>Lack of funds may lead to </a:t>
            </a:r>
            <a:r>
              <a:rPr lang="en-GB" sz="2000" dirty="0">
                <a:latin typeface="Times New Roman" panose="02020603050405020304" pitchFamily="18" charset="0"/>
                <a:cs typeface="Times New Roman" panose="02020603050405020304" pitchFamily="18" charset="0"/>
              </a:rPr>
              <a:t>low </a:t>
            </a:r>
            <a:r>
              <a:rPr lang="en-GB" sz="2000" dirty="0" smtClean="0">
                <a:latin typeface="Times New Roman" panose="02020603050405020304" pitchFamily="18" charset="0"/>
                <a:cs typeface="Times New Roman" panose="02020603050405020304" pitchFamily="18" charset="0"/>
              </a:rPr>
              <a:t>production (Lewis, 2019). </a:t>
            </a:r>
          </a:p>
        </p:txBody>
      </p:sp>
    </p:spTree>
    <p:extLst>
      <p:ext uri="{BB962C8B-B14F-4D97-AF65-F5344CB8AC3E}">
        <p14:creationId xmlns:p14="http://schemas.microsoft.com/office/powerpoint/2010/main" xmlns="" val="3137756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287" y="264826"/>
            <a:ext cx="8596668" cy="919397"/>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Unintended Consequences for Lack of Funds</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33604" y="1216510"/>
            <a:ext cx="8596668" cy="4959207"/>
          </a:xfrm>
        </p:spPr>
        <p:txBody>
          <a:bodyPr>
            <a:normAutofit/>
          </a:bodyPr>
          <a:lstStyle/>
          <a:p>
            <a:r>
              <a:rPr lang="en-GB" sz="2000" dirty="0" smtClean="0">
                <a:latin typeface="Times New Roman" panose="02020603050405020304" pitchFamily="18" charset="0"/>
                <a:cs typeface="Times New Roman" panose="02020603050405020304" pitchFamily="18" charset="0"/>
              </a:rPr>
              <a:t>Lack of funds will lead to lower production for the organization.</a:t>
            </a:r>
          </a:p>
          <a:p>
            <a:r>
              <a:rPr lang="en-GB" sz="2000" dirty="0" smtClean="0">
                <a:latin typeface="Times New Roman" panose="02020603050405020304" pitchFamily="18" charset="0"/>
                <a:cs typeface="Times New Roman" panose="02020603050405020304" pitchFamily="18" charset="0"/>
              </a:rPr>
              <a:t>Shortage of funds will </a:t>
            </a:r>
            <a:r>
              <a:rPr lang="en-GB" sz="2000" dirty="0">
                <a:latin typeface="Times New Roman" panose="02020603050405020304" pitchFamily="18" charset="0"/>
                <a:cs typeface="Times New Roman" panose="02020603050405020304" pitchFamily="18" charset="0"/>
              </a:rPr>
              <a:t>affect </a:t>
            </a:r>
            <a:r>
              <a:rPr lang="en-GB" sz="2000" dirty="0" smtClean="0">
                <a:latin typeface="Times New Roman" panose="02020603050405020304" pitchFamily="18" charset="0"/>
                <a:cs typeface="Times New Roman" panose="02020603050405020304" pitchFamily="18" charset="0"/>
              </a:rPr>
              <a:t>performance (Lewis, 2019).</a:t>
            </a:r>
          </a:p>
          <a:p>
            <a:r>
              <a:rPr lang="en-GB" sz="2000" dirty="0" smtClean="0">
                <a:latin typeface="Times New Roman" panose="02020603050405020304" pitchFamily="18" charset="0"/>
                <a:cs typeface="Times New Roman" panose="02020603050405020304" pitchFamily="18" charset="0"/>
              </a:rPr>
              <a:t>The performance of both managers and employees will be affected by lack of funds.</a:t>
            </a:r>
          </a:p>
          <a:p>
            <a:r>
              <a:rPr lang="en-GB" sz="2000" dirty="0" smtClean="0">
                <a:latin typeface="Times New Roman" panose="02020603050405020304" pitchFamily="18" charset="0"/>
                <a:cs typeface="Times New Roman" panose="02020603050405020304" pitchFamily="18" charset="0"/>
              </a:rPr>
              <a:t>Mangers should identify sources for more funds. </a:t>
            </a:r>
          </a:p>
          <a:p>
            <a:endParaRPr lang="en-GB" sz="2000" dirty="0" smtClean="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19536" y="3355490"/>
            <a:ext cx="7807099" cy="3080480"/>
          </a:xfrm>
          <a:prstGeom prst="rect">
            <a:avLst/>
          </a:prstGeom>
        </p:spPr>
      </p:pic>
    </p:spTree>
    <p:extLst>
      <p:ext uri="{BB962C8B-B14F-4D97-AF65-F5344CB8AC3E}">
        <p14:creationId xmlns:p14="http://schemas.microsoft.com/office/powerpoint/2010/main" xmlns="" val="2060607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44774"/>
            <a:ext cx="8596668" cy="824459"/>
          </a:xfrm>
        </p:spPr>
        <p:txBody>
          <a:bodyPr>
            <a:normAutofit/>
          </a:bodyPr>
          <a:lstStyle/>
          <a:p>
            <a:pPr algn="ctr"/>
            <a:r>
              <a:rPr lang="en-GB" sz="2800" dirty="0">
                <a:latin typeface="Times New Roman" panose="02020603050405020304" pitchFamily="18" charset="0"/>
                <a:cs typeface="Times New Roman" panose="02020603050405020304" pitchFamily="18" charset="0"/>
              </a:rPr>
              <a:t>Unintended Consequences for </a:t>
            </a:r>
            <a:r>
              <a:rPr lang="en-GB" sz="2800" dirty="0" smtClean="0">
                <a:latin typeface="Times New Roman" panose="02020603050405020304" pitchFamily="18" charset="0"/>
                <a:cs typeface="Times New Roman" panose="02020603050405020304" pitchFamily="18" charset="0"/>
              </a:rPr>
              <a:t>Lack </a:t>
            </a:r>
            <a:r>
              <a:rPr lang="en-GB" sz="2800" dirty="0">
                <a:latin typeface="Times New Roman" panose="02020603050405020304" pitchFamily="18" charset="0"/>
                <a:cs typeface="Times New Roman" panose="02020603050405020304" pitchFamily="18" charset="0"/>
              </a:rPr>
              <a:t>of F</a:t>
            </a:r>
            <a:r>
              <a:rPr lang="en-GB" sz="2800" dirty="0" smtClean="0">
                <a:latin typeface="Times New Roman" panose="02020603050405020304" pitchFamily="18" charset="0"/>
                <a:cs typeface="Times New Roman" panose="02020603050405020304" pitchFamily="18" charset="0"/>
              </a:rPr>
              <a:t>unds (Cont..)</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46146" y="1390786"/>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Lack of funds will cause staff shortages.</a:t>
            </a:r>
          </a:p>
          <a:p>
            <a:r>
              <a:rPr lang="en-GB" sz="2000" dirty="0" smtClean="0">
                <a:latin typeface="Times New Roman" panose="02020603050405020304" pitchFamily="18" charset="0"/>
                <a:cs typeface="Times New Roman" panose="02020603050405020304" pitchFamily="18" charset="0"/>
              </a:rPr>
              <a:t>Safety will be compromised (Kaufman, 2017).</a:t>
            </a:r>
          </a:p>
          <a:p>
            <a:r>
              <a:rPr lang="en-GB" sz="2000" dirty="0" smtClean="0">
                <a:latin typeface="Times New Roman" panose="02020603050405020304" pitchFamily="18" charset="0"/>
                <a:cs typeface="Times New Roman" panose="02020603050405020304" pitchFamily="18" charset="0"/>
              </a:rPr>
              <a:t>Delays during delivery.</a:t>
            </a:r>
          </a:p>
          <a:p>
            <a:r>
              <a:rPr lang="en-GB" sz="2000" dirty="0" smtClean="0">
                <a:latin typeface="Times New Roman" panose="02020603050405020304" pitchFamily="18" charset="0"/>
                <a:cs typeface="Times New Roman" panose="02020603050405020304" pitchFamily="18" charset="0"/>
              </a:rPr>
              <a:t>Training for employees will be compromised.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02127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59698"/>
            <a:ext cx="8596668" cy="844446"/>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Conclusion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47673" y="1260256"/>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Change is crucial in any organization.</a:t>
            </a:r>
          </a:p>
          <a:p>
            <a:r>
              <a:rPr lang="en-GB" sz="2000" dirty="0" smtClean="0">
                <a:latin typeface="Times New Roman" panose="02020603050405020304" pitchFamily="18" charset="0"/>
                <a:cs typeface="Times New Roman" panose="02020603050405020304" pitchFamily="18" charset="0"/>
              </a:rPr>
              <a:t>Technological advancements increase performance for an organization.</a:t>
            </a:r>
          </a:p>
          <a:p>
            <a:r>
              <a:rPr lang="en-GB" sz="2000" dirty="0" smtClean="0">
                <a:latin typeface="Times New Roman" panose="02020603050405020304" pitchFamily="18" charset="0"/>
                <a:cs typeface="Times New Roman" panose="02020603050405020304" pitchFamily="18" charset="0"/>
              </a:rPr>
              <a:t>Managers should identify sources for funds to ensure change.</a:t>
            </a:r>
          </a:p>
          <a:p>
            <a:r>
              <a:rPr lang="en-GB" sz="2000" dirty="0" smtClean="0">
                <a:latin typeface="Times New Roman" panose="02020603050405020304" pitchFamily="18" charset="0"/>
                <a:cs typeface="Times New Roman" panose="02020603050405020304" pitchFamily="18" charset="0"/>
              </a:rPr>
              <a:t>Poor technological advancements may be addressed by both mangers and employees.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05782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39777"/>
            <a:ext cx="8596668" cy="874426"/>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References</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1401" y="1064532"/>
            <a:ext cx="8596668" cy="4287513"/>
          </a:xfrm>
        </p:spPr>
        <p:txBody>
          <a:bodyPr>
            <a:normAutofit/>
          </a:bodyPr>
          <a:lstStyle/>
          <a:p>
            <a:r>
              <a:rPr lang="en-GB" sz="2000" dirty="0">
                <a:latin typeface="Times New Roman" pitchFamily="18" charset="0"/>
                <a:cs typeface="Times New Roman" pitchFamily="18" charset="0"/>
              </a:rPr>
              <a:t>Tidd, J., &amp; Bessant, J. R. (2018). </a:t>
            </a:r>
            <a:r>
              <a:rPr lang="en-GB" sz="2000" i="1" dirty="0">
                <a:latin typeface="Times New Roman" pitchFamily="18" charset="0"/>
                <a:cs typeface="Times New Roman" pitchFamily="18" charset="0"/>
              </a:rPr>
              <a:t>Managing innovation: integrating technological, market and organizational change</a:t>
            </a:r>
            <a:r>
              <a:rPr lang="en-GB" sz="2000" dirty="0">
                <a:latin typeface="Times New Roman" pitchFamily="18" charset="0"/>
                <a:cs typeface="Times New Roman" pitchFamily="18" charset="0"/>
              </a:rPr>
              <a:t>. John Wiley &amp; Sons.</a:t>
            </a:r>
          </a:p>
          <a:p>
            <a:r>
              <a:rPr lang="en-GB" sz="2000" dirty="0">
                <a:latin typeface="Times New Roman" pitchFamily="18" charset="0"/>
                <a:cs typeface="Times New Roman" pitchFamily="18" charset="0"/>
              </a:rPr>
              <a:t>Fernandez, S., &amp; Rainey, H. G. (2017). Managing successful organizational change in the public sector. In </a:t>
            </a:r>
            <a:r>
              <a:rPr lang="en-GB" sz="2000" i="1" dirty="0">
                <a:latin typeface="Times New Roman" pitchFamily="18" charset="0"/>
                <a:cs typeface="Times New Roman" pitchFamily="18" charset="0"/>
              </a:rPr>
              <a:t>Debating Public Administration</a:t>
            </a:r>
            <a:r>
              <a:rPr lang="en-GB" sz="2000" dirty="0">
                <a:latin typeface="Times New Roman" pitchFamily="18" charset="0"/>
                <a:cs typeface="Times New Roman" pitchFamily="18" charset="0"/>
              </a:rPr>
              <a:t> (pp. 7-26). Routledge.</a:t>
            </a:r>
          </a:p>
          <a:p>
            <a:r>
              <a:rPr lang="en-GB" sz="2000" dirty="0">
                <a:latin typeface="Times New Roman" pitchFamily="18" charset="0"/>
                <a:cs typeface="Times New Roman" pitchFamily="18" charset="0"/>
              </a:rPr>
              <a:t>Kaufman, H. (2017). </a:t>
            </a:r>
            <a:r>
              <a:rPr lang="en-GB" sz="2000" i="1" dirty="0">
                <a:latin typeface="Times New Roman" pitchFamily="18" charset="0"/>
                <a:cs typeface="Times New Roman" pitchFamily="18" charset="0"/>
              </a:rPr>
              <a:t>The limits of organizational change</a:t>
            </a:r>
            <a:r>
              <a:rPr lang="en-GB" sz="2000" dirty="0">
                <a:latin typeface="Times New Roman" pitchFamily="18" charset="0"/>
                <a:cs typeface="Times New Roman" pitchFamily="18" charset="0"/>
              </a:rPr>
              <a:t>. Routledge.</a:t>
            </a:r>
          </a:p>
          <a:p>
            <a:r>
              <a:rPr lang="en-GB" sz="2000" dirty="0">
                <a:latin typeface="Times New Roman" pitchFamily="18" charset="0"/>
                <a:cs typeface="Times New Roman" pitchFamily="18" charset="0"/>
              </a:rPr>
              <a:t>Lewis, L. (2019). </a:t>
            </a:r>
            <a:r>
              <a:rPr lang="en-GB" sz="2000" i="1" dirty="0">
                <a:latin typeface="Times New Roman" pitchFamily="18" charset="0"/>
                <a:cs typeface="Times New Roman" pitchFamily="18" charset="0"/>
              </a:rPr>
              <a:t>Organizational change: Creating change through strategic communication</a:t>
            </a:r>
            <a:r>
              <a:rPr lang="en-GB" sz="2000" dirty="0">
                <a:latin typeface="Times New Roman" pitchFamily="18" charset="0"/>
                <a:cs typeface="Times New Roman" pitchFamily="18" charset="0"/>
              </a:rPr>
              <a:t>. Wiley-Blackwell.</a:t>
            </a:r>
          </a:p>
          <a:p>
            <a:endParaRPr lang="en-GB"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36416891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459</TotalTime>
  <Words>1198</Words>
  <Application>Microsoft Office PowerPoint</Application>
  <PresentationFormat>Custom</PresentationFormat>
  <Paragraphs>84</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Facet</vt:lpstr>
      <vt:lpstr>Communicating and Sustaining Change</vt:lpstr>
      <vt:lpstr>Introduction </vt:lpstr>
      <vt:lpstr>Prevailing Pressure that Threatens Organizational Success</vt:lpstr>
      <vt:lpstr>Strategies for Successfully Implementing the Change Plan</vt:lpstr>
      <vt:lpstr>Strategies for Successfully Implementing the Change Plan (cont..)</vt:lpstr>
      <vt:lpstr>The steps for implementation for Change</vt:lpstr>
      <vt:lpstr>Strategies for Communication</vt:lpstr>
      <vt:lpstr>Monitoring as a Plan for Sustaining Change </vt:lpstr>
      <vt:lpstr>Lack of Funds as an Obstacle for Change</vt:lpstr>
      <vt:lpstr>Unintended Consequences for Lack of Funds</vt:lpstr>
      <vt:lpstr>Unintended Consequences for Lack of Funds (Cont..)</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Antony</dc:creator>
  <cp:lastModifiedBy>ADM</cp:lastModifiedBy>
  <cp:revision>42</cp:revision>
  <dcterms:created xsi:type="dcterms:W3CDTF">2019-06-27T07:07:52Z</dcterms:created>
  <dcterms:modified xsi:type="dcterms:W3CDTF">2019-06-27T17:50:56Z</dcterms:modified>
</cp:coreProperties>
</file>